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1"/>
  </p:notesMasterIdLst>
  <p:sldIdLst>
    <p:sldId id="295" r:id="rId2"/>
    <p:sldId id="260" r:id="rId3"/>
    <p:sldId id="258" r:id="rId4"/>
    <p:sldId id="296" r:id="rId5"/>
    <p:sldId id="301" r:id="rId6"/>
    <p:sldId id="298" r:id="rId7"/>
    <p:sldId id="302" r:id="rId8"/>
    <p:sldId id="299" r:id="rId9"/>
    <p:sldId id="300" r:id="rId10"/>
  </p:sldIdLst>
  <p:sldSz cx="12192000" cy="6858000"/>
  <p:notesSz cx="6858000" cy="9144000"/>
  <p:embeddedFontLst>
    <p:embeddedFont>
      <p:font typeface="Martian Mono" panose="020B0009020000000004" charset="0"/>
      <p:regular r:id="rId12"/>
      <p:bold r:id="rId13"/>
    </p:embeddedFont>
    <p:embeddedFont>
      <p:font typeface="Franklin Gothic Demi Cond" panose="020B0706030402020204" pitchFamily="34" charset="0"/>
      <p:regular r:id="rId14"/>
    </p:embeddedFont>
    <p:embeddedFont>
      <p:font typeface="Bahnschrift SemiCondensed" panose="020B0502040204020203" pitchFamily="34" charset="0"/>
      <p:regular r:id="rId15"/>
      <p:bold r:id="rId16"/>
    </p:embeddedFont>
    <p:embeddedFont>
      <p:font typeface="Bahnschrift SemiBold SemiConden" panose="020B0502040204020203" pitchFamily="34" charset="0"/>
      <p:bold r:id="rId17"/>
    </p:embeddedFont>
    <p:embeddedFont>
      <p:font typeface="Ubuntu" panose="020B060402020202020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A3FC"/>
    <a:srgbClr val="005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68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10B8C9-2E0F-4703-B0C3-2650529F175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70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072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</a:t>
            </a:r>
            <a:r>
              <a:rPr lang="ru-RU" dirty="0" smtClean="0"/>
              <a:t>текста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185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</a:t>
            </a:r>
            <a:r>
              <a:rPr lang="ru-RU" dirty="0" smtClean="0"/>
              <a:t>текста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815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</a:t>
            </a:r>
            <a:r>
              <a:rPr lang="ru-RU" dirty="0" smtClean="0"/>
              <a:t>текста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956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</a:t>
            </a:r>
            <a:r>
              <a:rPr lang="ru-RU" dirty="0" smtClean="0"/>
              <a:t>текста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323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</a:t>
            </a:r>
            <a:r>
              <a:rPr lang="ru-RU" dirty="0" smtClean="0"/>
              <a:t>текста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703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1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DD82A-B6E6-5DC9-6772-0D0458F7B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090E9A-321C-6684-D41D-E52DA82F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67C21-95D5-7D55-BAFD-0D63791C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D77B07-D57D-9BF5-0B3A-DDF5910B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04970F-4982-D543-AEF7-F97E6A37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1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5FA19-609B-D449-68B8-C9607B4E7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6BA776-54C7-5B43-D5DC-D334552CF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589314-88B8-36C8-053E-0C726322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D6DFC9-3500-54EB-45BC-A0628F98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7E1836-64C0-24D0-35C4-55B2F146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7964763-6979-C437-7602-F16D0AAF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296147-10A5-5C6D-BA47-9C6AF08B0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62EDBC-E482-C067-FF24-C28321F3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A90287-964F-59FE-3895-0BB3468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F134F3-239C-F6E2-E063-6EE1E7BE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6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6753A-0363-2815-0EB1-481D1FA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6B8969-6DEB-ACF0-ED57-68BC3B7EA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4B6F1A-5C0B-E8A1-B8D5-EAFA6D9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B37BBC-954B-5A1D-7DB8-9A3E077E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086D00-7D58-43D1-CAE6-DB4BD6FC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8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26FD4-21CA-D41E-F00B-617364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AC4161-73BE-0B26-496A-52262FC7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24325F-B21F-32F4-0C99-7CDB7AF1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DAF920-12A5-D9AB-436C-1A51ED4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39F7A1-0284-EC7A-7B7A-9D97A1EF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3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BB04C-DC87-1764-203C-7669C1B6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66B15C-B09D-FF18-E278-8635F280A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ED7BA0-6615-3935-8FA6-20D7F6BF2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B1AC66-2121-CB51-EB90-2B8D39DE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43B8E4-77A8-7B43-8AAF-68015D46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C635C-0228-8BDF-BE78-CA13166D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00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92E88-5CF3-B717-A43D-0BD56AEC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814DC6-B722-A8D0-9E57-DEE73C3AF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F02745-CD9E-1651-0A39-4DCA16859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73AC85-2A47-E484-EF29-258055E1C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4A5EDA-FE27-1A50-C6B6-E60B7259A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E7D76E-B58A-988A-025D-E49B5145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E8056F-0D82-0147-65F5-062CD65D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CCF73D8-EFAF-7D97-C4A5-D30F05D0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9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13BFB-9AC3-C812-1547-EF8DEA58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9F4858-C11C-901E-B4BB-F4B1CE8F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D6684A-ECA0-7B0C-BA45-537AC83A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539DA4-DB68-18D5-2AF1-E0597596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EE77A0-F29A-F2A8-D810-110D762A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ACDC2D-41A1-DEFD-1432-F58016C1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96578E-A594-98BB-E453-DD0CBB83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4B2961-9CB0-9538-1650-DE6C3D3E9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8D77AB-D0BD-38CC-1BE7-CFFAC8CD2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C53CCF-C172-52C9-3509-50AE523E5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8D1514-AD8E-364C-077B-A8D8F46E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EF5B47-E0CF-00B2-B797-033BDFCBB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ED54A-DE2F-AB4C-43AF-57357573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8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22698-0F88-5658-65A8-86BB484E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D7C31F-1DF5-78A0-B90E-A92005BD0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7163B2-E9E9-4A6F-94B2-9A4496026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2E45A2-CBE0-2CF0-272C-9E901FD7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152A5B-1A3D-924E-1C9F-05C88B4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8845EF-A621-B548-1061-5259D493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D8B67-7A70-6BFC-9D12-42867ADB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8E7DB0-BE9C-9805-85BE-FD459299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8B221-378A-0F18-7A02-FAECA29A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153EB-3A4A-B27E-96AD-AB22D5F0F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5B9FBD-22B4-F592-9CFB-33241ACCB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7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5.svg"/><Relationship Id="rId10" Type="http://schemas.openxmlformats.org/officeDocument/2006/relationships/image" Target="../media/image10.sv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5.svg"/><Relationship Id="rId10" Type="http://schemas.openxmlformats.org/officeDocument/2006/relationships/image" Target="../media/image10.sv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DA2DD71-574C-4B99-BB92-0BC82B32F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2299" y="0"/>
            <a:ext cx="12180722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71000"/>
              </a:srgbClr>
            </a:outerShdw>
          </a:effec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C85354C2-4FE9-4357-9641-322A4E8A4939}"/>
              </a:ext>
            </a:extLst>
          </p:cNvPr>
          <p:cNvSpPr/>
          <p:nvPr/>
        </p:nvSpPr>
        <p:spPr>
          <a:xfrm>
            <a:off x="2965141" y="557370"/>
            <a:ext cx="6054571" cy="5743260"/>
          </a:xfrm>
          <a:prstGeom prst="ellipse">
            <a:avLst/>
          </a:prstGeom>
          <a:solidFill>
            <a:srgbClr val="0055E8"/>
          </a:solidFill>
          <a:ln>
            <a:noFill/>
          </a:ln>
          <a:effectLst>
            <a:glow rad="139700">
              <a:srgbClr val="00B0F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6A0A03-05A7-413B-A8A1-0044B81C2B2A}"/>
              </a:ext>
            </a:extLst>
          </p:cNvPr>
          <p:cNvSpPr txBox="1"/>
          <p:nvPr/>
        </p:nvSpPr>
        <p:spPr>
          <a:xfrm>
            <a:off x="3206341" y="2123116"/>
            <a:ext cx="54347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АВГУСТОВСКИЙ </a:t>
            </a:r>
          </a:p>
          <a:p>
            <a:r>
              <a:rPr lang="ru-RU" sz="6000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ПЕДСОВЕТ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2B5339-97E8-411A-91F0-F4EE5CC221BE}"/>
              </a:ext>
            </a:extLst>
          </p:cNvPr>
          <p:cNvSpPr txBox="1"/>
          <p:nvPr/>
        </p:nvSpPr>
        <p:spPr>
          <a:xfrm>
            <a:off x="7102488" y="3042375"/>
            <a:ext cx="1070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909193-9B5B-4128-8FB8-EA30ACD3933A}"/>
              </a:ext>
            </a:extLst>
          </p:cNvPr>
          <p:cNvSpPr txBox="1"/>
          <p:nvPr/>
        </p:nvSpPr>
        <p:spPr>
          <a:xfrm>
            <a:off x="3165769" y="4389503"/>
            <a:ext cx="568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0E9FE"/>
                </a:solidFill>
                <a:latin typeface="Bahnschrift SemiBold SemiConden" panose="020B0502040204020203" pitchFamily="34" charset="0"/>
              </a:rPr>
              <a:t>«ОТ ПРИОРИТЕТНЫХ ЗАДАЧ К ПРАКТИЧЕСКИМ РЕШЕНИЯМ» 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B060FC0B-4B0D-499D-9FA9-DBBDF9708B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300" y="704186"/>
            <a:ext cx="880821" cy="114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85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841722" y="1176302"/>
            <a:ext cx="7075057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dirty="0">
                <a:solidFill>
                  <a:schemeClr val="bg1"/>
                </a:solidFill>
                <a:latin typeface="Martian Mono" panose="020B0009020000000004" pitchFamily="49" charset="0"/>
              </a:rPr>
              <a:t>Менторская гостиная: поддержка экспертов при подготовке </a:t>
            </a:r>
            <a:endParaRPr lang="ru-RU" sz="3600" b="1" dirty="0" smtClean="0">
              <a:solidFill>
                <a:schemeClr val="bg1"/>
              </a:solidFill>
              <a:latin typeface="Martian Mono" panose="020B0009020000000004" pitchFamily="49" charset="0"/>
            </a:endParaRPr>
          </a:p>
          <a:p>
            <a:pPr>
              <a:lnSpc>
                <a:spcPts val="39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Martian Mono" panose="020B0009020000000004" pitchFamily="49" charset="0"/>
              </a:rPr>
              <a:t>к </a:t>
            </a:r>
            <a:r>
              <a:rPr lang="ru-RU" sz="3600" b="1" dirty="0">
                <a:solidFill>
                  <a:schemeClr val="bg1"/>
                </a:solidFill>
                <a:latin typeface="Martian Mono" panose="020B0009020000000004" pitchFamily="49" charset="0"/>
              </a:rPr>
              <a:t>региональным турам конкурсов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2159469" y="5485414"/>
            <a:ext cx="51076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Скитневская Любовь Юрьевна,</a:t>
            </a:r>
          </a:p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преподаватель кафедры дошкольного         </a:t>
            </a:r>
            <a:endParaRPr lang="ru-RU" dirty="0" smtClean="0">
              <a:solidFill>
                <a:schemeClr val="bg1"/>
              </a:solidFill>
              <a:latin typeface="Ubuntu" panose="020B0504030602030204" pitchFamily="34" charset="0"/>
              <a:ea typeface="Moniqa Black" pitchFamily="2" charset="0"/>
            </a:endParaRPr>
          </a:p>
          <a:p>
            <a:pPr>
              <a:lnSpc>
                <a:spcPts val="2000"/>
              </a:lnSpc>
            </a:pPr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и </a:t>
            </a: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начального образования МАОУ ДПО ИПК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E1DC4AE5-5379-4259-AF84-0E4FCEF0C3CE}"/>
              </a:ext>
            </a:extLst>
          </p:cNvPr>
          <p:cNvSpPr/>
          <p:nvPr/>
        </p:nvSpPr>
        <p:spPr>
          <a:xfrm>
            <a:off x="8306110" y="-684936"/>
            <a:ext cx="2915042" cy="8351008"/>
          </a:xfrm>
          <a:prstGeom prst="roundRect">
            <a:avLst>
              <a:gd name="adj" fmla="val 33926"/>
            </a:avLst>
          </a:prstGeom>
          <a:gradFill>
            <a:gsLst>
              <a:gs pos="0">
                <a:srgbClr val="0055E8">
                  <a:alpha val="17000"/>
                  <a:lumMod val="50000"/>
                  <a:lumOff val="50000"/>
                </a:srgb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alpha val="15000"/>
                  <a:lumMod val="50000"/>
                  <a:lumOff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1B392F68-53C8-4BA4-B254-0C2FEA29708D}"/>
              </a:ext>
            </a:extLst>
          </p:cNvPr>
          <p:cNvGrpSpPr/>
          <p:nvPr/>
        </p:nvGrpSpPr>
        <p:grpSpPr>
          <a:xfrm>
            <a:off x="9050054" y="128727"/>
            <a:ext cx="1427155" cy="6749979"/>
            <a:chOff x="9050054" y="128727"/>
            <a:chExt cx="1427155" cy="6749979"/>
          </a:xfrm>
        </p:grpSpPr>
        <p:pic>
          <p:nvPicPr>
            <p:cNvPr id="12" name="Рисунок 11" descr="Мензурка со сплошной заливкой">
              <a:extLst>
                <a:ext uri="{FF2B5EF4-FFF2-40B4-BE49-F238E27FC236}">
                  <a16:creationId xmlns:a16="http://schemas.microsoft.com/office/drawing/2014/main" id="{465659D9-AEEC-4EA0-8E7D-9EA961FCE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9095581" y="2850392"/>
              <a:ext cx="1280352" cy="1280352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B7509BBB-5A5A-4C9C-B9A6-6BF9F8A454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lum bright="70000" contrast="-70000"/>
            </a:blip>
            <a:srcRect l="24608" r="23675"/>
            <a:stretch/>
          </p:blipFill>
          <p:spPr>
            <a:xfrm>
              <a:off x="9206263" y="1596873"/>
              <a:ext cx="1040551" cy="1056655"/>
            </a:xfrm>
            <a:prstGeom prst="rect">
              <a:avLst/>
            </a:prstGeom>
          </p:spPr>
        </p:pic>
        <p:pic>
          <p:nvPicPr>
            <p:cNvPr id="14" name="Рисунок 13" descr="Глобус со сплошной заливкой">
              <a:extLst>
                <a:ext uri="{FF2B5EF4-FFF2-40B4-BE49-F238E27FC236}">
                  <a16:creationId xmlns:a16="http://schemas.microsoft.com/office/drawing/2014/main" id="{CC235F80-BC35-4A0A-84CB-CFCCDE16F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 bright="70000" contrast="-70000"/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9141921" y="128727"/>
              <a:ext cx="1280353" cy="1280353"/>
            </a:xfrm>
            <a:prstGeom prst="rect">
              <a:avLst/>
            </a:prstGeom>
          </p:spPr>
        </p:pic>
        <p:pic>
          <p:nvPicPr>
            <p:cNvPr id="15" name="Рисунок 14" descr="Книги со сплошной заливкой">
              <a:extLst>
                <a:ext uri="{FF2B5EF4-FFF2-40B4-BE49-F238E27FC236}">
                  <a16:creationId xmlns:a16="http://schemas.microsoft.com/office/drawing/2014/main" id="{277A80F6-062B-4C74-BB1E-532BBB2A9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 bright="70000" contrast="-70000"/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 rot="21121192">
              <a:off x="9095631" y="4256046"/>
              <a:ext cx="1280250" cy="1280250"/>
            </a:xfrm>
            <a:prstGeom prst="rect">
              <a:avLst/>
            </a:prstGeom>
          </p:spPr>
        </p:pic>
        <p:pic>
          <p:nvPicPr>
            <p:cNvPr id="16" name="Рисунок 15" descr="Ноутбук со сплошной заливкой">
              <a:extLst>
                <a:ext uri="{FF2B5EF4-FFF2-40B4-BE49-F238E27FC236}">
                  <a16:creationId xmlns:a16="http://schemas.microsoft.com/office/drawing/2014/main" id="{D479FD4D-ACDF-4037-AD44-EC7F1F047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lum bright="70000" contrast="-70000"/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9050054" y="5451551"/>
              <a:ext cx="1427155" cy="14271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247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15838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35950" y="209123"/>
            <a:ext cx="11154269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0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Участниками Конкурса </a:t>
            </a:r>
            <a:r>
              <a:rPr lang="ru-RU" sz="2000" dirty="0">
                <a:latin typeface="Martian Mono" panose="020B0009020000000004" pitchFamily="49" charset="0"/>
                <a:ea typeface="Moniqa Black" pitchFamily="2" charset="0"/>
              </a:rPr>
              <a:t>могут стать работники образовательных </a:t>
            </a:r>
            <a:r>
              <a:rPr lang="ru-RU" sz="2000" dirty="0" smtClean="0">
                <a:latin typeface="Martian Mono" panose="020B0009020000000004" pitchFamily="49" charset="0"/>
                <a:ea typeface="Moniqa Black" pitchFamily="2" charset="0"/>
              </a:rPr>
              <a:t>организаций </a:t>
            </a:r>
            <a:r>
              <a:rPr lang="ru-RU" sz="2000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со </a:t>
            </a:r>
            <a:r>
              <a:rPr lang="ru-RU" sz="20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стажем педагогической работы не менее 3 (трех) лет </a:t>
            </a:r>
            <a:r>
              <a:rPr lang="ru-RU" sz="2000" dirty="0">
                <a:latin typeface="Martian Mono" panose="020B0009020000000004" pitchFamily="49" charset="0"/>
                <a:ea typeface="Moniqa Black" pitchFamily="2" charset="0"/>
              </a:rPr>
              <a:t>занимающие на момент проведения Конкурса </a:t>
            </a:r>
            <a:r>
              <a:rPr lang="ru-RU" sz="2000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должность «воспитатель» </a:t>
            </a:r>
            <a:r>
              <a:rPr lang="ru-RU" sz="2000" dirty="0">
                <a:latin typeface="Martian Mono" panose="020B0009020000000004" pitchFamily="49" charset="0"/>
                <a:ea typeface="Moniqa Black" pitchFamily="2" charset="0"/>
              </a:rPr>
              <a:t>образовательной организации, реализующей программы дошкольного образования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215394" y="3414532"/>
            <a:ext cx="3564000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Муниципальный этап</a:t>
            </a:r>
            <a:endParaRPr lang="ru-RU" sz="2000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endParaRPr lang="ru-RU" sz="2000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Ubuntu" panose="020B0504030602030204" pitchFamily="34" charset="0"/>
              </a:rPr>
              <a:t>«</a:t>
            </a:r>
            <a:r>
              <a:rPr lang="ru-RU" sz="2000" dirty="0" smtClean="0">
                <a:latin typeface="Ubuntu" panose="020B0504030602030204" pitchFamily="34" charset="0"/>
              </a:rPr>
              <a:t>Просветительское мероприятие                              с </a:t>
            </a:r>
            <a:r>
              <a:rPr lang="ru-RU" sz="2000" dirty="0">
                <a:latin typeface="Ubuntu" panose="020B0504030602030204" pitchFamily="34" charset="0"/>
              </a:rPr>
              <a:t>родителями</a:t>
            </a:r>
            <a:r>
              <a:rPr lang="ru-RU" sz="2000" dirty="0" smtClean="0">
                <a:latin typeface="Ubuntu" panose="020B0504030602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Ubuntu" panose="020B0504030602030204" pitchFamily="34" charset="0"/>
              </a:rPr>
              <a:t>«</a:t>
            </a:r>
            <a:r>
              <a:rPr lang="ru-RU" sz="2000" dirty="0">
                <a:latin typeface="Ubuntu" panose="020B0504030602030204" pitchFamily="34" charset="0"/>
              </a:rPr>
              <a:t>Брифинг</a:t>
            </a:r>
            <a:r>
              <a:rPr lang="ru-RU" sz="2000" dirty="0" smtClean="0">
                <a:latin typeface="Ubuntu" panose="020B0504030602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Ubuntu" panose="020B0504030602030204" pitchFamily="34" charset="0"/>
              </a:rPr>
              <a:t>«</a:t>
            </a:r>
            <a:r>
              <a:rPr lang="ru-RU" sz="2000" dirty="0">
                <a:latin typeface="Ubuntu" panose="020B0504030602030204" pitchFamily="34" charset="0"/>
              </a:rPr>
              <a:t>Мастер-класс</a:t>
            </a:r>
            <a:r>
              <a:rPr lang="ru-RU" sz="2000" dirty="0" smtClean="0">
                <a:latin typeface="Ubuntu" panose="020B0504030602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Ubuntu" panose="020B0504030602030204" pitchFamily="34" charset="0"/>
              </a:rPr>
              <a:t>«</a:t>
            </a:r>
            <a:r>
              <a:rPr lang="ru-RU" sz="2000" dirty="0">
                <a:latin typeface="Ubuntu" panose="020B0504030602030204" pitchFamily="34" charset="0"/>
              </a:rPr>
              <a:t>Педагогическое мероприятие </a:t>
            </a:r>
            <a:r>
              <a:rPr lang="ru-RU" sz="2000" dirty="0" smtClean="0">
                <a:latin typeface="Ubuntu" panose="020B0504030602030204" pitchFamily="34" charset="0"/>
              </a:rPr>
              <a:t>с детьми»</a:t>
            </a:r>
            <a:endParaRPr lang="ru-RU" sz="2000" dirty="0">
              <a:latin typeface="Ubuntu" panose="020B0504030602030204" pitchFamily="34" charset="0"/>
              <a:ea typeface="Moniqa Black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4025900" y="2304025"/>
            <a:ext cx="3787185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Региональный этап</a:t>
            </a:r>
            <a:endParaRPr lang="ru-RU" sz="2000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endParaRPr lang="ru-RU" sz="2000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r>
              <a:rPr lang="ru-RU" sz="2000" b="1" dirty="0" smtClean="0">
                <a:latin typeface="Ubuntu" panose="020B0504030602030204" pitchFamily="34" charset="0"/>
                <a:ea typeface="Moniqa Black" pitchFamily="2" charset="0"/>
              </a:rPr>
              <a:t>Первый тур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Ubuntu" panose="020B0504030602030204" pitchFamily="34" charset="0"/>
                <a:ea typeface="Moniqa Black" pitchFamily="2" charset="0"/>
              </a:rPr>
              <a:t>«Педагогическое мероприятие с детьми»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Ubuntu" panose="020B0504030602030204" pitchFamily="34" charset="0"/>
                <a:ea typeface="Moniqa Black" pitchFamily="2" charset="0"/>
              </a:rPr>
              <a:t>«</a:t>
            </a:r>
            <a:r>
              <a:rPr lang="ru-RU" sz="2000" dirty="0">
                <a:latin typeface="Ubuntu" panose="020B0504030602030204" pitchFamily="34" charset="0"/>
                <a:ea typeface="Moniqa Black" pitchFamily="2" charset="0"/>
              </a:rPr>
              <a:t>Просветительское мероприятие </a:t>
            </a:r>
            <a:r>
              <a:rPr lang="ru-RU" sz="2000" dirty="0" smtClean="0">
                <a:latin typeface="Ubuntu" panose="020B0504030602030204" pitchFamily="34" charset="0"/>
                <a:ea typeface="Moniqa Black" pitchFamily="2" charset="0"/>
              </a:rPr>
              <a:t>                               с </a:t>
            </a:r>
            <a:r>
              <a:rPr lang="ru-RU" sz="2000" dirty="0">
                <a:latin typeface="Ubuntu" panose="020B0504030602030204" pitchFamily="34" charset="0"/>
                <a:ea typeface="Moniqa Black" pitchFamily="2" charset="0"/>
              </a:rPr>
              <a:t>родителями»</a:t>
            </a:r>
          </a:p>
          <a:p>
            <a:r>
              <a:rPr lang="ru-RU" sz="2000" dirty="0">
                <a:latin typeface="Ubuntu" panose="020B0504030602030204" pitchFamily="34" charset="0"/>
                <a:ea typeface="Moniqa Black" pitchFamily="2" charset="0"/>
              </a:rPr>
              <a:t>По результатам первого тура определяются 15 участников второго </a:t>
            </a:r>
            <a:r>
              <a:rPr lang="ru-RU" sz="2000" dirty="0" smtClean="0">
                <a:latin typeface="Ubuntu" panose="020B0504030602030204" pitchFamily="34" charset="0"/>
                <a:ea typeface="Moniqa Black" pitchFamily="2" charset="0"/>
              </a:rPr>
              <a:t>тура</a:t>
            </a:r>
          </a:p>
          <a:p>
            <a:r>
              <a:rPr lang="ru-RU" sz="2000" b="1" dirty="0" smtClean="0">
                <a:latin typeface="Ubuntu" panose="020B0504030602030204" pitchFamily="34" charset="0"/>
                <a:ea typeface="Moniqa Black" pitchFamily="2" charset="0"/>
              </a:rPr>
              <a:t>Второй тур</a:t>
            </a:r>
            <a:endParaRPr lang="ru-RU" sz="2000" b="1" dirty="0">
              <a:latin typeface="Ubuntu" panose="020B0504030602030204" pitchFamily="34" charset="0"/>
              <a:ea typeface="Moniqa Black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Ubuntu" panose="020B0504030602030204" pitchFamily="34" charset="0"/>
                <a:ea typeface="Moniqa Black" pitchFamily="2" charset="0"/>
              </a:rPr>
              <a:t>«Мастер-класс»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Ubuntu" panose="020B0504030602030204" pitchFamily="34" charset="0"/>
                <a:ea typeface="Moniqa Black" pitchFamily="2" charset="0"/>
              </a:rPr>
              <a:t>«</a:t>
            </a:r>
            <a:r>
              <a:rPr lang="ru-RU" sz="2000" dirty="0">
                <a:latin typeface="Ubuntu" panose="020B0504030602030204" pitchFamily="34" charset="0"/>
                <a:ea typeface="Moniqa Black" pitchFamily="2" charset="0"/>
              </a:rPr>
              <a:t>Брифинг</a:t>
            </a:r>
            <a:r>
              <a:rPr lang="ru-RU" sz="2000" dirty="0" smtClean="0">
                <a:latin typeface="Ubuntu" panose="020B0504030602030204" pitchFamily="34" charset="0"/>
                <a:ea typeface="Moniqa Black" pitchFamily="2" charset="0"/>
              </a:rPr>
              <a:t>»</a:t>
            </a:r>
            <a:endParaRPr lang="ru-RU" sz="2000" dirty="0">
              <a:latin typeface="Ubuntu" panose="020B0504030602030204" pitchFamily="34" charset="0"/>
              <a:ea typeface="Moniqa Black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8059591" y="1837858"/>
            <a:ext cx="3751185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Всероссийский этап</a:t>
            </a:r>
            <a:endParaRPr lang="ru-RU" sz="2000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endParaRPr lang="ru-RU" sz="2000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r>
              <a:rPr lang="ru-RU" sz="2000" b="1" dirty="0">
                <a:latin typeface="Ubuntu" panose="020B0504030602030204" pitchFamily="34" charset="0"/>
                <a:ea typeface="Moniqa Black" pitchFamily="2" charset="0"/>
              </a:rPr>
              <a:t>Первый тур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Ubuntu" panose="020B0504030602030204" pitchFamily="34" charset="0"/>
              </a:rPr>
              <a:t>«</a:t>
            </a:r>
            <a:r>
              <a:rPr lang="ru-RU" sz="2000" dirty="0">
                <a:latin typeface="Ubuntu" panose="020B0504030602030204" pitchFamily="34" charset="0"/>
              </a:rPr>
              <a:t>Педагогическое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Ubuntu" panose="020B0504030602030204" pitchFamily="34" charset="0"/>
              </a:rPr>
              <a:t>мероприятие с детьми» </a:t>
            </a:r>
            <a:endParaRPr lang="ru-RU" sz="2000" dirty="0" smtClean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Ubuntu" panose="020B0504030602030204" pitchFamily="34" charset="0"/>
              </a:rPr>
              <a:t>«</a:t>
            </a:r>
            <a:r>
              <a:rPr lang="ru-RU" sz="2000" dirty="0">
                <a:latin typeface="Ubuntu" panose="020B0504030602030204" pitchFamily="34" charset="0"/>
              </a:rPr>
              <a:t>Просветительское </a:t>
            </a:r>
            <a:r>
              <a:rPr lang="ru-RU" sz="2000">
                <a:latin typeface="Ubuntu" panose="020B0504030602030204" pitchFamily="34" charset="0"/>
              </a:rPr>
              <a:t>мероприятие </a:t>
            </a:r>
            <a:r>
              <a:rPr lang="ru-RU" sz="2000" smtClean="0">
                <a:latin typeface="Ubuntu" panose="020B0504030602030204" pitchFamily="34" charset="0"/>
              </a:rPr>
              <a:t>                          с </a:t>
            </a:r>
            <a:r>
              <a:rPr lang="ru-RU" sz="2000" dirty="0">
                <a:latin typeface="Ubuntu" panose="020B0504030602030204" pitchFamily="34" charset="0"/>
              </a:rPr>
              <a:t>родителями</a:t>
            </a:r>
            <a:r>
              <a:rPr lang="ru-RU" sz="2000" dirty="0" smtClean="0">
                <a:latin typeface="Ubuntu" panose="020B0504030602030204" pitchFamily="34" charset="0"/>
              </a:rPr>
              <a:t>»</a:t>
            </a:r>
          </a:p>
          <a:p>
            <a:r>
              <a:rPr lang="ru-RU" sz="2000" dirty="0">
                <a:latin typeface="Ubuntu" panose="020B0504030602030204" pitchFamily="34" charset="0"/>
                <a:ea typeface="Moniqa Black" pitchFamily="2" charset="0"/>
              </a:rPr>
              <a:t>По результатам первого тура определяются 15 </a:t>
            </a:r>
            <a:r>
              <a:rPr lang="ru-RU" sz="2000" dirty="0" smtClean="0">
                <a:latin typeface="Ubuntu" panose="020B0504030602030204" pitchFamily="34" charset="0"/>
                <a:ea typeface="Moniqa Black" pitchFamily="2" charset="0"/>
              </a:rPr>
              <a:t>лауреатов </a:t>
            </a:r>
            <a:r>
              <a:rPr lang="ru-RU" sz="2000" dirty="0">
                <a:latin typeface="Ubuntu" panose="020B0504030602030204" pitchFamily="34" charset="0"/>
                <a:ea typeface="Moniqa Black" pitchFamily="2" charset="0"/>
              </a:rPr>
              <a:t>второго тура</a:t>
            </a:r>
          </a:p>
          <a:p>
            <a:r>
              <a:rPr lang="ru-RU" sz="2000" b="1" dirty="0" smtClean="0">
                <a:latin typeface="Ubuntu" panose="020B0504030602030204" pitchFamily="34" charset="0"/>
                <a:ea typeface="Moniqa Black" pitchFamily="2" charset="0"/>
              </a:rPr>
              <a:t>Второй тур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Ubuntu" panose="020B0504030602030204" pitchFamily="34" charset="0"/>
                <a:ea typeface="Moniqa Black" pitchFamily="2" charset="0"/>
              </a:rPr>
              <a:t>«</a:t>
            </a:r>
            <a:r>
              <a:rPr lang="ru-RU" sz="2000" dirty="0">
                <a:latin typeface="Ubuntu" panose="020B0504030602030204" pitchFamily="34" charset="0"/>
                <a:ea typeface="Moniqa Black" pitchFamily="2" charset="0"/>
              </a:rPr>
              <a:t>Мастер-класс</a:t>
            </a:r>
            <a:r>
              <a:rPr lang="ru-RU" sz="2000" dirty="0" smtClean="0">
                <a:latin typeface="Ubuntu" panose="020B0504030602030204" pitchFamily="34" charset="0"/>
                <a:ea typeface="Moniqa Black" pitchFamily="2" charset="0"/>
              </a:rPr>
              <a:t>»</a:t>
            </a:r>
            <a:endParaRPr lang="ru-RU" sz="2000" dirty="0">
              <a:latin typeface="Ubuntu" panose="020B0504030602030204" pitchFamily="34" charset="0"/>
              <a:ea typeface="Moniqa Black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Ubuntu" panose="020B0504030602030204" pitchFamily="34" charset="0"/>
                <a:ea typeface="Moniqa Black" pitchFamily="2" charset="0"/>
              </a:rPr>
              <a:t>«Блицтурнир»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Ubuntu" panose="020B0504030602030204" pitchFamily="34" charset="0"/>
                <a:ea typeface="Moniqa Black" pitchFamily="2" charset="0"/>
              </a:rPr>
              <a:t>«Образовательный </a:t>
            </a:r>
            <a:r>
              <a:rPr lang="ru-RU" sz="2000" dirty="0">
                <a:latin typeface="Ubuntu" panose="020B0504030602030204" pitchFamily="34" charset="0"/>
                <a:ea typeface="Moniqa Black" pitchFamily="2" charset="0"/>
              </a:rPr>
              <a:t>форсаж</a:t>
            </a:r>
            <a:r>
              <a:rPr lang="ru-RU" sz="2000" dirty="0" smtClean="0">
                <a:latin typeface="Ubuntu" panose="020B0504030602030204" pitchFamily="34" charset="0"/>
                <a:ea typeface="Moniqa Black" pitchFamily="2" charset="0"/>
              </a:rPr>
              <a:t>»</a:t>
            </a:r>
            <a:endParaRPr lang="ru-RU" sz="2000" dirty="0">
              <a:latin typeface="Ubuntu" panose="020B0504030602030204" pitchFamily="34" charset="0"/>
              <a:ea typeface="Moniqa Black" pitchFamily="2" charset="0"/>
            </a:endParaRPr>
          </a:p>
        </p:txBody>
      </p:sp>
      <p:pic>
        <p:nvPicPr>
          <p:cNvPr id="13" name="Picture 2" descr="Picture backgroun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815" l="0" r="99799">
                        <a14:foregroundMark x1="90672" y1="20000" x2="93380" y2="19722"/>
                        <a14:foregroundMark x1="88666" y1="28426" x2="91775" y2="28426"/>
                        <a14:foregroundMark x1="85858" y1="36667" x2="89268" y2="36667"/>
                        <a14:foregroundMark x1="82548" y1="44907" x2="84754" y2="45648"/>
                        <a14:foregroundMark x1="77232" y1="52870" x2="80943" y2="52870"/>
                        <a14:foregroundMark x1="72016" y1="61574" x2="74223" y2="61296"/>
                        <a14:foregroundMark x1="66098" y1="66944" x2="67503" y2="67963"/>
                        <a14:foregroundMark x1="58375" y1="73611" x2="59980" y2="74167"/>
                        <a14:foregroundMark x1="49147" y1="79259" x2="52558" y2="79074"/>
                        <a14:foregroundMark x1="40321" y1="83426" x2="43029" y2="83148"/>
                        <a14:foregroundMark x1="32197" y1="86204" x2="32999" y2="87500"/>
                        <a14:foregroundMark x1="23270" y1="88056" x2="22467" y2="89815"/>
                        <a14:foregroundMark x1="11334" y1="90370" x2="14945" y2="90556"/>
                        <a14:foregroundMark x1="1003" y1="91389" x2="3811" y2="913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122"/>
          <a:stretch/>
        </p:blipFill>
        <p:spPr bwMode="auto">
          <a:xfrm rot="5169941" flipH="1">
            <a:off x="2562666" y="2322826"/>
            <a:ext cx="1048000" cy="131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Picture backgroun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815" l="0" r="99799">
                        <a14:foregroundMark x1="90672" y1="20000" x2="93380" y2="19722"/>
                        <a14:foregroundMark x1="88666" y1="28426" x2="91775" y2="28426"/>
                        <a14:foregroundMark x1="85858" y1="36667" x2="89268" y2="36667"/>
                        <a14:foregroundMark x1="82548" y1="44907" x2="84754" y2="45648"/>
                        <a14:foregroundMark x1="77232" y1="52870" x2="80943" y2="52870"/>
                        <a14:foregroundMark x1="72016" y1="61574" x2="74223" y2="61296"/>
                        <a14:foregroundMark x1="66098" y1="66944" x2="67503" y2="67963"/>
                        <a14:foregroundMark x1="58375" y1="73611" x2="59980" y2="74167"/>
                        <a14:foregroundMark x1="49147" y1="79259" x2="52558" y2="79074"/>
                        <a14:foregroundMark x1="40321" y1="83426" x2="43029" y2="83148"/>
                        <a14:foregroundMark x1="32197" y1="86204" x2="32999" y2="87500"/>
                        <a14:foregroundMark x1="23270" y1="88056" x2="22467" y2="89815"/>
                        <a14:foregroundMark x1="11334" y1="90370" x2="14945" y2="90556"/>
                        <a14:foregroundMark x1="1003" y1="91389" x2="3811" y2="913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649" b="25820"/>
          <a:stretch/>
        </p:blipFill>
        <p:spPr bwMode="auto">
          <a:xfrm rot="5169941" flipH="1">
            <a:off x="7081167" y="1623270"/>
            <a:ext cx="538156" cy="1138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422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-14722"/>
            <a:ext cx="12192000" cy="1462522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28600" y="314294"/>
            <a:ext cx="8978900" cy="905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Несколько причин принять участие </a:t>
            </a:r>
            <a:endParaRPr lang="ru-RU" sz="2800" b="1" dirty="0" smtClean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в </a:t>
            </a:r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конкурсе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Martian Mono" panose="020B0009020000000004" pitchFamily="49" charset="0"/>
              </a:rPr>
              <a:t>03</a:t>
            </a:r>
            <a:endParaRPr lang="ru-RU" dirty="0">
              <a:solidFill>
                <a:schemeClr val="bg1"/>
              </a:solidFill>
              <a:latin typeface="Martian Mono" panose="020B00090200000000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DC02D2-E597-40DD-0AE8-E513474A8846}"/>
              </a:ext>
            </a:extLst>
          </p:cNvPr>
          <p:cNvSpPr txBox="1"/>
          <p:nvPr/>
        </p:nvSpPr>
        <p:spPr>
          <a:xfrm>
            <a:off x="2029501" y="3273696"/>
            <a:ext cx="81329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ЗАЧЕМ МНЕ ЭТО?</a:t>
            </a:r>
            <a:endParaRPr lang="ru-RU" sz="6600" b="1" dirty="0">
              <a:solidFill>
                <a:srgbClr val="0055E8"/>
              </a:solidFill>
              <a:latin typeface="Ubuntu" panose="020B0504030602030204" pitchFamily="34" charset="0"/>
            </a:endParaRPr>
          </a:p>
        </p:txBody>
      </p:sp>
      <p:sp>
        <p:nvSpPr>
          <p:cNvPr id="14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447203" y="-411508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xmlns="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634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972273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01470"/>
            <a:ext cx="7773860" cy="3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Конкурс – это ваше развитие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Martian Mono" panose="020B0009020000000004" pitchFamily="49" charset="0"/>
              </a:rPr>
              <a:t>03</a:t>
            </a:r>
            <a:endParaRPr lang="ru-RU" dirty="0">
              <a:solidFill>
                <a:schemeClr val="bg1"/>
              </a:solidFill>
              <a:latin typeface="Martian Mono" panose="020B00090200000000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942692-2BE2-AA09-B8F6-42C0687B99EF}"/>
              </a:ext>
            </a:extLst>
          </p:cNvPr>
          <p:cNvSpPr txBox="1"/>
          <p:nvPr/>
        </p:nvSpPr>
        <p:spPr>
          <a:xfrm>
            <a:off x="481140" y="1809980"/>
            <a:ext cx="685946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55E8"/>
                </a:solidFill>
                <a:latin typeface="Ubuntu" panose="020B0504030602030204" pitchFamily="34" charset="0"/>
              </a:rPr>
              <a:t>Конкурс</a:t>
            </a:r>
            <a:r>
              <a:rPr lang="ru-RU" sz="3200" dirty="0">
                <a:latin typeface="Ubuntu" panose="020B0504030602030204" pitchFamily="34" charset="0"/>
              </a:rPr>
              <a:t> - это не соревнование, это прежде всего возможность для профессионального роста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DC02D2-E597-40DD-0AE8-E513474A8846}"/>
              </a:ext>
            </a:extLst>
          </p:cNvPr>
          <p:cNvSpPr txBox="1"/>
          <p:nvPr/>
        </p:nvSpPr>
        <p:spPr>
          <a:xfrm>
            <a:off x="4136662" y="4530996"/>
            <a:ext cx="7040797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Ubuntu" panose="020B0504030602030204" pitchFamily="34" charset="0"/>
              </a:rPr>
              <a:t>Вы </a:t>
            </a:r>
            <a:r>
              <a:rPr lang="ru-RU" sz="3200" dirty="0" smtClean="0">
                <a:latin typeface="Ubuntu" panose="020B0504030602030204" pitchFamily="34" charset="0"/>
              </a:rPr>
              <a:t>- профессионал</a:t>
            </a:r>
            <a:r>
              <a:rPr lang="ru-RU" sz="3200" dirty="0">
                <a:latin typeface="Ubuntu" panose="020B0504030602030204" pitchFamily="34" charset="0"/>
              </a:rPr>
              <a:t>, </a:t>
            </a:r>
          </a:p>
          <a:p>
            <a:r>
              <a:rPr lang="ru-RU" sz="3200" dirty="0">
                <a:latin typeface="Ubuntu" panose="020B0504030602030204" pitchFamily="34" charset="0"/>
              </a:rPr>
              <a:t>а профессионалы не соревнуются - они делятся опытом</a:t>
            </a:r>
          </a:p>
        </p:txBody>
      </p:sp>
      <p:pic>
        <p:nvPicPr>
          <p:cNvPr id="9" name="Picture 2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32" b="95973" l="4308" r="90000">
                        <a14:backgroundMark x1="17538" y1="93289" x2="20769" y2="932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166" y="1038618"/>
            <a:ext cx="3231265" cy="296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447203" y="-411508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xmlns="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93994" y="3061362"/>
            <a:ext cx="1410964" cy="45089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28700" b="1" dirty="0">
                <a:solidFill>
                  <a:srgbClr val="23A3FC"/>
                </a:solidFill>
                <a:latin typeface="Times New Roman" panose="02020603050405020304" pitchFamily="18" charset="0"/>
              </a:rPr>
              <a:t>!</a:t>
            </a:r>
            <a:endParaRPr lang="ru-RU" sz="28700" b="1" dirty="0">
              <a:solidFill>
                <a:srgbClr val="23A3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454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1389434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17758" y="-41430"/>
            <a:ext cx="7773860" cy="1295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Конкурс – это серьёзный </a:t>
            </a:r>
            <a:r>
              <a:rPr lang="ru-RU" sz="2800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вызов. Но мы всегда рядом!</a:t>
            </a:r>
            <a:endParaRPr lang="ru-RU" sz="28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Martian Mono" panose="020B0009020000000004" pitchFamily="49" charset="0"/>
              </a:rPr>
              <a:t>04</a:t>
            </a:r>
            <a:endParaRPr lang="ru-RU" dirty="0">
              <a:solidFill>
                <a:schemeClr val="bg1"/>
              </a:solidFill>
              <a:latin typeface="Martian Mono" panose="020B0009020000000004" pitchFamily="49" charset="0"/>
            </a:endParaRP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519143" y="-269240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xmlns="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30" y="1844231"/>
            <a:ext cx="1938992" cy="193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2932358" y="1844231"/>
            <a:ext cx="8888156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Институт повышения квалификации организует</a:t>
            </a:r>
            <a:endParaRPr lang="ru-RU" sz="3200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endParaRPr lang="ru-RU" sz="3200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Ubuntu" panose="020B0504030602030204" pitchFamily="34" charset="0"/>
              </a:rPr>
              <a:t>курс </a:t>
            </a:r>
            <a:r>
              <a:rPr lang="ru-RU" sz="3200" dirty="0">
                <a:latin typeface="Ubuntu" panose="020B0504030602030204" pitchFamily="34" charset="0"/>
              </a:rPr>
              <a:t>повышения </a:t>
            </a:r>
            <a:r>
              <a:rPr lang="ru-RU" sz="3200" dirty="0" smtClean="0">
                <a:latin typeface="Ubuntu" panose="020B0504030602030204" pitchFamily="34" charset="0"/>
              </a:rPr>
              <a:t>квалификации «Развитие </a:t>
            </a:r>
            <a:r>
              <a:rPr lang="ru-RU" sz="3200" dirty="0">
                <a:latin typeface="Ubuntu" panose="020B0504030602030204" pitchFamily="34" charset="0"/>
              </a:rPr>
              <a:t>кадрового резерва в условиях всероссийского конкурсного движения «Педагог года</a:t>
            </a:r>
            <a:r>
              <a:rPr lang="ru-RU" sz="3200" dirty="0" smtClean="0">
                <a:latin typeface="Ubuntu" panose="020B0504030602030204" pitchFamily="34" charset="0"/>
              </a:rPr>
              <a:t>»</a:t>
            </a:r>
            <a:endParaRPr lang="ru-RU" sz="3200" dirty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Ubuntu" panose="020B0504030602030204" pitchFamily="34" charset="0"/>
              </a:rPr>
              <a:t>консультации </a:t>
            </a:r>
            <a:r>
              <a:rPr lang="ru-RU" sz="3200" dirty="0">
                <a:latin typeface="Ubuntu" panose="020B0504030602030204" pitchFamily="34" charset="0"/>
              </a:rPr>
              <a:t>по подготовке конкурсных </a:t>
            </a:r>
            <a:r>
              <a:rPr lang="ru-RU" sz="3200" dirty="0" smtClean="0">
                <a:latin typeface="Ubuntu" panose="020B0504030602030204" pitchFamily="34" charset="0"/>
              </a:rPr>
              <a:t>материалов и выступлений</a:t>
            </a:r>
            <a:endParaRPr lang="ru-RU" sz="3200" dirty="0">
              <a:latin typeface="Ubuntu" panose="020B0504030602030204" pitchFamily="34" charset="0"/>
              <a:ea typeface="Moniqa Black" pitchFamily="2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30" y="4428146"/>
            <a:ext cx="1940400" cy="19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219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1389434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17758" y="-41430"/>
            <a:ext cx="7773860" cy="1295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Конкурс – это серьёзный </a:t>
            </a:r>
            <a:r>
              <a:rPr lang="ru-RU" sz="2800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вызов. Но мы всегда рядом!</a:t>
            </a:r>
            <a:endParaRPr lang="ru-RU" sz="28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Martian Mono" panose="020B0009020000000004" pitchFamily="49" charset="0"/>
              </a:rPr>
              <a:t>04</a:t>
            </a:r>
            <a:endParaRPr lang="ru-RU" dirty="0">
              <a:solidFill>
                <a:schemeClr val="bg1"/>
              </a:solidFill>
              <a:latin typeface="Martian Mono" panose="020B0009020000000004" pitchFamily="49" charset="0"/>
            </a:endParaRP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519143" y="-269240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xmlns="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879268" y="2047794"/>
            <a:ext cx="10577354" cy="40318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Вместе с участником</a:t>
            </a:r>
            <a:endParaRPr lang="ru-RU" sz="3200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endParaRPr lang="ru-RU" sz="3200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Ubuntu" panose="020B0504030602030204" pitchFamily="34" charset="0"/>
              </a:rPr>
              <a:t>систематизируем его уникальный опыт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Ubuntu" panose="020B0504030602030204" pitchFamily="34" charset="0"/>
              </a:rPr>
              <a:t>выявляем авторскую составляющую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Ubuntu" panose="020B0504030602030204" pitchFamily="34" charset="0"/>
              </a:rPr>
              <a:t>превращаем сильные стороны в конкурентные преимущества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Ubuntu" panose="020B0504030602030204" pitchFamily="34" charset="0"/>
              </a:rPr>
              <a:t>оттачиваем навыки выступления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Ubuntu" panose="020B0504030602030204" pitchFamily="34" charset="0"/>
              </a:rPr>
              <a:t>помогаем поверить в </a:t>
            </a:r>
            <a:r>
              <a:rPr lang="ru-RU" sz="3200" dirty="0">
                <a:latin typeface="Ubuntu" panose="020B0504030602030204" pitchFamily="34" charset="0"/>
              </a:rPr>
              <a:t>себя!</a:t>
            </a:r>
            <a:endParaRPr lang="ru-RU" sz="3200" dirty="0">
              <a:latin typeface="Ubuntu" panose="020B0504030602030204" pitchFamily="34" charset="0"/>
              <a:ea typeface="Moniqa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282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C2EAF1-7EE9-321D-A490-D1FDBF0FD6FF}"/>
              </a:ext>
            </a:extLst>
          </p:cNvPr>
          <p:cNvSpPr/>
          <p:nvPr/>
        </p:nvSpPr>
        <p:spPr>
          <a:xfrm>
            <a:off x="0" y="0"/>
            <a:ext cx="12192000" cy="1389434"/>
          </a:xfrm>
          <a:prstGeom prst="rect">
            <a:avLst/>
          </a:prstGeom>
          <a:solidFill>
            <a:srgbClr val="0055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265358" y="145712"/>
            <a:ext cx="97295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Конкурс — это вызов, но в то же время и возможность для личностного роста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05A125-C423-FD32-3458-F8F313BA3A18}"/>
              </a:ext>
            </a:extLst>
          </p:cNvPr>
          <p:cNvSpPr txBox="1"/>
          <p:nvPr/>
        </p:nvSpPr>
        <p:spPr>
          <a:xfrm>
            <a:off x="11456622" y="301470"/>
            <a:ext cx="50847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Martian Mono" panose="020B0009020000000004" pitchFamily="49" charset="0"/>
              </a:rPr>
              <a:t>05</a:t>
            </a:r>
            <a:endParaRPr lang="ru-RU" dirty="0">
              <a:solidFill>
                <a:schemeClr val="bg1"/>
              </a:solidFill>
              <a:latin typeface="Martian Mono" panose="020B0009020000000004" pitchFamily="49" charset="0"/>
            </a:endParaRPr>
          </a:p>
        </p:txBody>
      </p:sp>
      <p:sp>
        <p:nvSpPr>
          <p:cNvPr id="11" name="Полилиния: фигура 3">
            <a:extLst>
              <a:ext uri="{FF2B5EF4-FFF2-40B4-BE49-F238E27FC236}">
                <a16:creationId xmlns:a16="http://schemas.microsoft.com/office/drawing/2014/main" id="{D773311E-238E-F6BD-DE96-605C7FE5E934}"/>
              </a:ext>
            </a:extLst>
          </p:cNvPr>
          <p:cNvSpPr/>
          <p:nvPr/>
        </p:nvSpPr>
        <p:spPr>
          <a:xfrm rot="3246842">
            <a:off x="9519143" y="-269240"/>
            <a:ext cx="2028108" cy="690324"/>
          </a:xfrm>
          <a:custGeom>
            <a:avLst/>
            <a:gdLst>
              <a:gd name="connsiteX0" fmla="*/ 0 w 11204293"/>
              <a:gd name="connsiteY0" fmla="*/ 347241 h 359036"/>
              <a:gd name="connsiteX1" fmla="*/ 1203767 w 11204293"/>
              <a:gd name="connsiteY1" fmla="*/ 57874 h 359036"/>
              <a:gd name="connsiteX2" fmla="*/ 2789499 w 11204293"/>
              <a:gd name="connsiteY2" fmla="*/ 324091 h 359036"/>
              <a:gd name="connsiteX3" fmla="*/ 4953964 w 11204293"/>
              <a:gd name="connsiteY3" fmla="*/ 104172 h 359036"/>
              <a:gd name="connsiteX4" fmla="*/ 6643868 w 11204293"/>
              <a:gd name="connsiteY4" fmla="*/ 347241 h 359036"/>
              <a:gd name="connsiteX5" fmla="*/ 8194876 w 11204293"/>
              <a:gd name="connsiteY5" fmla="*/ 57874 h 359036"/>
              <a:gd name="connsiteX6" fmla="*/ 9711159 w 11204293"/>
              <a:gd name="connsiteY6" fmla="*/ 358815 h 359036"/>
              <a:gd name="connsiteX7" fmla="*/ 11204293 w 11204293"/>
              <a:gd name="connsiteY7" fmla="*/ 0 h 35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04293" h="359036">
                <a:moveTo>
                  <a:pt x="0" y="347241"/>
                </a:moveTo>
                <a:cubicBezTo>
                  <a:pt x="369425" y="204486"/>
                  <a:pt x="738851" y="61732"/>
                  <a:pt x="1203767" y="57874"/>
                </a:cubicBezTo>
                <a:cubicBezTo>
                  <a:pt x="1668683" y="54016"/>
                  <a:pt x="2164466" y="316375"/>
                  <a:pt x="2789499" y="324091"/>
                </a:cubicBezTo>
                <a:cubicBezTo>
                  <a:pt x="3414532" y="331807"/>
                  <a:pt x="4311569" y="100314"/>
                  <a:pt x="4953964" y="104172"/>
                </a:cubicBezTo>
                <a:cubicBezTo>
                  <a:pt x="5596359" y="108030"/>
                  <a:pt x="6103716" y="354957"/>
                  <a:pt x="6643868" y="347241"/>
                </a:cubicBezTo>
                <a:cubicBezTo>
                  <a:pt x="7184020" y="339525"/>
                  <a:pt x="7683661" y="55945"/>
                  <a:pt x="8194876" y="57874"/>
                </a:cubicBezTo>
                <a:cubicBezTo>
                  <a:pt x="8706091" y="59803"/>
                  <a:pt x="9209590" y="368461"/>
                  <a:pt x="9711159" y="358815"/>
                </a:cubicBezTo>
                <a:cubicBezTo>
                  <a:pt x="10212728" y="349169"/>
                  <a:pt x="11007523" y="88739"/>
                  <a:pt x="11204293" y="0"/>
                </a:cubicBezTo>
              </a:path>
            </a:pathLst>
          </a:custGeom>
          <a:noFill/>
          <a:ln w="28575">
            <a:solidFill>
              <a:schemeClr val="bg1"/>
            </a:solidFill>
            <a:prstDash val="sysDash"/>
            <a:headEnd type="none" w="med" len="med"/>
            <a:tailEnd type="triangle" w="med" len="med"/>
            <a:extLst>
              <a:ext uri="{C807C97D-BFC1-408E-A445-0C87EB9F89A2}">
                <ask:lineSketchStyleProps xmlns:ask="http://schemas.microsoft.com/office/drawing/2018/sketchyshapes" xmlns="" sd="4082870710">
                  <a:custGeom>
                    <a:avLst/>
                    <a:gdLst>
                      <a:gd name="connsiteX0" fmla="*/ 0 w 11204293"/>
                      <a:gd name="connsiteY0" fmla="*/ 347241 h 359036"/>
                      <a:gd name="connsiteX1" fmla="*/ 1203767 w 11204293"/>
                      <a:gd name="connsiteY1" fmla="*/ 57874 h 359036"/>
                      <a:gd name="connsiteX2" fmla="*/ 2789499 w 11204293"/>
                      <a:gd name="connsiteY2" fmla="*/ 324091 h 359036"/>
                      <a:gd name="connsiteX3" fmla="*/ 4953964 w 11204293"/>
                      <a:gd name="connsiteY3" fmla="*/ 104172 h 359036"/>
                      <a:gd name="connsiteX4" fmla="*/ 6643868 w 11204293"/>
                      <a:gd name="connsiteY4" fmla="*/ 347241 h 359036"/>
                      <a:gd name="connsiteX5" fmla="*/ 8194876 w 11204293"/>
                      <a:gd name="connsiteY5" fmla="*/ 57874 h 359036"/>
                      <a:gd name="connsiteX6" fmla="*/ 9711159 w 11204293"/>
                      <a:gd name="connsiteY6" fmla="*/ 358815 h 359036"/>
                      <a:gd name="connsiteX7" fmla="*/ 11204293 w 11204293"/>
                      <a:gd name="connsiteY7" fmla="*/ 0 h 359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204293" h="359036" extrusionOk="0">
                        <a:moveTo>
                          <a:pt x="0" y="347241"/>
                        </a:moveTo>
                        <a:cubicBezTo>
                          <a:pt x="412985" y="267150"/>
                          <a:pt x="763256" y="21865"/>
                          <a:pt x="1203767" y="57874"/>
                        </a:cubicBezTo>
                        <a:cubicBezTo>
                          <a:pt x="1789937" y="167986"/>
                          <a:pt x="2244388" y="201421"/>
                          <a:pt x="2789499" y="324091"/>
                        </a:cubicBezTo>
                        <a:cubicBezTo>
                          <a:pt x="3342815" y="183844"/>
                          <a:pt x="4180251" y="55441"/>
                          <a:pt x="4953964" y="104172"/>
                        </a:cubicBezTo>
                        <a:cubicBezTo>
                          <a:pt x="5574613" y="75691"/>
                          <a:pt x="6239933" y="345277"/>
                          <a:pt x="6643868" y="347241"/>
                        </a:cubicBezTo>
                        <a:cubicBezTo>
                          <a:pt x="7117544" y="358792"/>
                          <a:pt x="7718274" y="58673"/>
                          <a:pt x="8194876" y="57874"/>
                        </a:cubicBezTo>
                        <a:cubicBezTo>
                          <a:pt x="8709311" y="17612"/>
                          <a:pt x="9209766" y="403372"/>
                          <a:pt x="9711159" y="358815"/>
                        </a:cubicBezTo>
                        <a:cubicBezTo>
                          <a:pt x="10162467" y="368906"/>
                          <a:pt x="10986486" y="115457"/>
                          <a:pt x="11204293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431917" y="1690904"/>
            <a:ext cx="11278942" cy="48628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Просто</a:t>
            </a:r>
            <a:endParaRPr lang="ru-RU" sz="2800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endParaRPr lang="ru-RU" sz="2400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Ubuntu" panose="020B0504030602030204" pitchFamily="34" charset="0"/>
              </a:rPr>
              <a:t>Будьте собой!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Ubuntu" panose="020B0504030602030204" pitchFamily="34" charset="0"/>
              </a:rPr>
              <a:t>Верьте в свои силы! </a:t>
            </a:r>
            <a:endParaRPr lang="ru-RU" sz="2800" dirty="0">
              <a:latin typeface="Ubuntu" panose="020B0504030602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Ubuntu" panose="020B0504030602030204" pitchFamily="34" charset="0"/>
              </a:rPr>
              <a:t>Учитесь у лучших!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Ubuntu" panose="020B0504030602030204" pitchFamily="34" charset="0"/>
              </a:rPr>
              <a:t>Не бойтесь экспериментировать!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Ubuntu" panose="020B0504030602030204" pitchFamily="34" charset="0"/>
              </a:rPr>
              <a:t>Наслаждайтесь процессом! </a:t>
            </a:r>
            <a:endParaRPr lang="ru-RU" sz="2800" dirty="0" smtClean="0"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>
              <a:latin typeface="Ubuntu" panose="020B0504030602030204" pitchFamily="34" charset="0"/>
            </a:endParaRPr>
          </a:p>
          <a:p>
            <a:pPr algn="r"/>
            <a:r>
              <a:rPr lang="ru-RU" sz="24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а Институт </a:t>
            </a:r>
            <a:r>
              <a:rPr lang="ru-RU" sz="2400" b="1" dirty="0">
                <a:solidFill>
                  <a:srgbClr val="0055E8"/>
                </a:solidFill>
                <a:latin typeface="Ubuntu" panose="020B0504030602030204" pitchFamily="34" charset="0"/>
              </a:rPr>
              <a:t>повышения </a:t>
            </a:r>
            <a:r>
              <a:rPr lang="ru-RU" sz="24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квалификации всегда </a:t>
            </a:r>
            <a:r>
              <a:rPr lang="ru-RU" sz="2400" b="1" dirty="0">
                <a:solidFill>
                  <a:srgbClr val="0055E8"/>
                </a:solidFill>
                <a:latin typeface="Ubuntu" panose="020B0504030602030204" pitchFamily="34" charset="0"/>
              </a:rPr>
              <a:t>готов прийти на помощь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0" t="9687" r="16102" b="12615"/>
          <a:stretch/>
        </p:blipFill>
        <p:spPr>
          <a:xfrm>
            <a:off x="7188201" y="2047794"/>
            <a:ext cx="33782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027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841722" y="1176302"/>
            <a:ext cx="7075057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dirty="0">
                <a:solidFill>
                  <a:schemeClr val="bg1"/>
                </a:solidFill>
                <a:latin typeface="Martian Mono" panose="020B0009020000000004" pitchFamily="49" charset="0"/>
              </a:rPr>
              <a:t>Менторская гостиная: поддержка экспертов при подготовке </a:t>
            </a:r>
            <a:endParaRPr lang="ru-RU" sz="3600" b="1" dirty="0" smtClean="0">
              <a:solidFill>
                <a:schemeClr val="bg1"/>
              </a:solidFill>
              <a:latin typeface="Martian Mono" panose="020B0009020000000004" pitchFamily="49" charset="0"/>
            </a:endParaRPr>
          </a:p>
          <a:p>
            <a:pPr>
              <a:lnSpc>
                <a:spcPts val="39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Martian Mono" panose="020B0009020000000004" pitchFamily="49" charset="0"/>
              </a:rPr>
              <a:t>к </a:t>
            </a:r>
            <a:r>
              <a:rPr lang="ru-RU" sz="3600" b="1" dirty="0">
                <a:solidFill>
                  <a:schemeClr val="bg1"/>
                </a:solidFill>
                <a:latin typeface="Martian Mono" panose="020B0009020000000004" pitchFamily="49" charset="0"/>
              </a:rPr>
              <a:t>региональным турам конкурсов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2159469" y="5485414"/>
            <a:ext cx="51076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Скитневская Любовь Юрьевна,</a:t>
            </a:r>
          </a:p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преподаватель кафедры дошкольного         </a:t>
            </a:r>
            <a:endParaRPr lang="ru-RU" dirty="0" smtClean="0">
              <a:solidFill>
                <a:schemeClr val="bg1"/>
              </a:solidFill>
              <a:latin typeface="Ubuntu" panose="020B0504030602030204" pitchFamily="34" charset="0"/>
              <a:ea typeface="Moniqa Black" pitchFamily="2" charset="0"/>
            </a:endParaRPr>
          </a:p>
          <a:p>
            <a:pPr>
              <a:lnSpc>
                <a:spcPts val="2000"/>
              </a:lnSpc>
            </a:pPr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и </a:t>
            </a: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начального образования МАОУ ДПО ИПК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E1DC4AE5-5379-4259-AF84-0E4FCEF0C3CE}"/>
              </a:ext>
            </a:extLst>
          </p:cNvPr>
          <p:cNvSpPr/>
          <p:nvPr/>
        </p:nvSpPr>
        <p:spPr>
          <a:xfrm>
            <a:off x="8306110" y="-684936"/>
            <a:ext cx="2915042" cy="8351008"/>
          </a:xfrm>
          <a:prstGeom prst="roundRect">
            <a:avLst>
              <a:gd name="adj" fmla="val 33926"/>
            </a:avLst>
          </a:prstGeom>
          <a:gradFill>
            <a:gsLst>
              <a:gs pos="0">
                <a:srgbClr val="0055E8">
                  <a:alpha val="17000"/>
                  <a:lumMod val="50000"/>
                  <a:lumOff val="50000"/>
                </a:srgb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alpha val="15000"/>
                  <a:lumMod val="50000"/>
                  <a:lumOff val="5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1B392F68-53C8-4BA4-B254-0C2FEA29708D}"/>
              </a:ext>
            </a:extLst>
          </p:cNvPr>
          <p:cNvGrpSpPr/>
          <p:nvPr/>
        </p:nvGrpSpPr>
        <p:grpSpPr>
          <a:xfrm>
            <a:off x="9050054" y="128727"/>
            <a:ext cx="1427155" cy="6749979"/>
            <a:chOff x="9050054" y="128727"/>
            <a:chExt cx="1427155" cy="6749979"/>
          </a:xfrm>
        </p:grpSpPr>
        <p:pic>
          <p:nvPicPr>
            <p:cNvPr id="12" name="Рисунок 11" descr="Мензурка со сплошной заливкой">
              <a:extLst>
                <a:ext uri="{FF2B5EF4-FFF2-40B4-BE49-F238E27FC236}">
                  <a16:creationId xmlns:a16="http://schemas.microsoft.com/office/drawing/2014/main" id="{465659D9-AEEC-4EA0-8E7D-9EA961FCE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9095581" y="2850392"/>
              <a:ext cx="1280352" cy="1280352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B7509BBB-5A5A-4C9C-B9A6-6BF9F8A454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lum bright="70000" contrast="-70000"/>
            </a:blip>
            <a:srcRect l="24608" r="23675"/>
            <a:stretch/>
          </p:blipFill>
          <p:spPr>
            <a:xfrm>
              <a:off x="9206263" y="1596873"/>
              <a:ext cx="1040551" cy="1056655"/>
            </a:xfrm>
            <a:prstGeom prst="rect">
              <a:avLst/>
            </a:prstGeom>
          </p:spPr>
        </p:pic>
        <p:pic>
          <p:nvPicPr>
            <p:cNvPr id="14" name="Рисунок 13" descr="Глобус со сплошной заливкой">
              <a:extLst>
                <a:ext uri="{FF2B5EF4-FFF2-40B4-BE49-F238E27FC236}">
                  <a16:creationId xmlns:a16="http://schemas.microsoft.com/office/drawing/2014/main" id="{CC235F80-BC35-4A0A-84CB-CFCCDE16F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 bright="70000" contrast="-70000"/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9141921" y="128727"/>
              <a:ext cx="1280353" cy="1280353"/>
            </a:xfrm>
            <a:prstGeom prst="rect">
              <a:avLst/>
            </a:prstGeom>
          </p:spPr>
        </p:pic>
        <p:pic>
          <p:nvPicPr>
            <p:cNvPr id="15" name="Рисунок 14" descr="Книги со сплошной заливкой">
              <a:extLst>
                <a:ext uri="{FF2B5EF4-FFF2-40B4-BE49-F238E27FC236}">
                  <a16:creationId xmlns:a16="http://schemas.microsoft.com/office/drawing/2014/main" id="{277A80F6-062B-4C74-BB1E-532BBB2A9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 bright="70000" contrast="-70000"/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 rot="21121192">
              <a:off x="9095631" y="4256046"/>
              <a:ext cx="1280250" cy="1280250"/>
            </a:xfrm>
            <a:prstGeom prst="rect">
              <a:avLst/>
            </a:prstGeom>
          </p:spPr>
        </p:pic>
        <p:pic>
          <p:nvPicPr>
            <p:cNvPr id="16" name="Рисунок 15" descr="Ноутбук со сплошной заливкой">
              <a:extLst>
                <a:ext uri="{FF2B5EF4-FFF2-40B4-BE49-F238E27FC236}">
                  <a16:creationId xmlns:a16="http://schemas.microsoft.com/office/drawing/2014/main" id="{D479FD4D-ACDF-4037-AD44-EC7F1F047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lum bright="70000" contrast="-70000"/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9050054" y="5451551"/>
              <a:ext cx="1427155" cy="14271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08995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423</Words>
  <Application>Microsoft Office PowerPoint</Application>
  <PresentationFormat>Широкоэкранный</PresentationFormat>
  <Paragraphs>94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Times New Roman</vt:lpstr>
      <vt:lpstr>Martian Mono</vt:lpstr>
      <vt:lpstr>Aptos</vt:lpstr>
      <vt:lpstr>Franklin Gothic Demi Cond</vt:lpstr>
      <vt:lpstr>Bahnschrift SemiCondensed</vt:lpstr>
      <vt:lpstr>Arial</vt:lpstr>
      <vt:lpstr>Bahnschrift SemiBold SemiConden</vt:lpstr>
      <vt:lpstr>Ubuntu</vt:lpstr>
      <vt:lpstr>Moniqa Black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User</cp:lastModifiedBy>
  <cp:revision>61</cp:revision>
  <dcterms:created xsi:type="dcterms:W3CDTF">2025-08-11T06:32:47Z</dcterms:created>
  <dcterms:modified xsi:type="dcterms:W3CDTF">2025-08-25T00:45:57Z</dcterms:modified>
</cp:coreProperties>
</file>